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1" r:id="rId1"/>
  </p:sldMasterIdLst>
  <p:notesMasterIdLst>
    <p:notesMasterId r:id="rId11"/>
  </p:notesMasterIdLst>
  <p:handoutMasterIdLst>
    <p:handoutMasterId r:id="rId12"/>
  </p:handoutMasterIdLst>
  <p:sldIdLst>
    <p:sldId id="564" r:id="rId2"/>
    <p:sldId id="565" r:id="rId3"/>
    <p:sldId id="574" r:id="rId4"/>
    <p:sldId id="447" r:id="rId5"/>
    <p:sldId id="578" r:id="rId6"/>
    <p:sldId id="482" r:id="rId7"/>
    <p:sldId id="577" r:id="rId8"/>
    <p:sldId id="483" r:id="rId9"/>
    <p:sldId id="434" r:id="rId10"/>
  </p:sldIdLst>
  <p:sldSz cx="9144000" cy="6858000" type="letter"/>
  <p:notesSz cx="7315200" cy="9601200"/>
  <p:defaultTextStyle>
    <a:defPPr>
      <a:defRPr lang="en-US"/>
    </a:defPPr>
    <a:lvl1pPr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1pPr>
    <a:lvl2pPr marL="4572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2pPr>
    <a:lvl3pPr marL="9144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3pPr>
    <a:lvl4pPr marL="13716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4pPr>
    <a:lvl5pPr marL="18288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1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9900"/>
    <a:srgbClr val="0000FF"/>
    <a:srgbClr val="F2AE29"/>
    <a:srgbClr val="E99103"/>
    <a:srgbClr val="C1B7F0"/>
    <a:srgbClr val="FFFF66"/>
    <a:srgbClr val="3333FF"/>
    <a:srgbClr val="33CC33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37"/>
    <p:restoredTop sz="91837"/>
  </p:normalViewPr>
  <p:slideViewPr>
    <p:cSldViewPr snapToObjects="1">
      <p:cViewPr varScale="1">
        <p:scale>
          <a:sx n="113" d="100"/>
          <a:sy n="113" d="100"/>
        </p:scale>
        <p:origin x="240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448"/>
    </p:cViewPr>
  </p:sorterViewPr>
  <p:notesViewPr>
    <p:cSldViewPr snapToObjects="1">
      <p:cViewPr varScale="1">
        <p:scale>
          <a:sx n="87" d="100"/>
          <a:sy n="87" d="100"/>
        </p:scale>
        <p:origin x="5480" y="216"/>
      </p:cViewPr>
      <p:guideLst>
        <p:guide orient="horz" pos="3021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6"/>
          <p:cNvSpPr>
            <a:spLocks noChangeArrowheads="1"/>
          </p:cNvSpPr>
          <p:nvPr/>
        </p:nvSpPr>
        <p:spPr bwMode="auto">
          <a:xfrm>
            <a:off x="714375" y="306388"/>
            <a:ext cx="2827338" cy="30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8" tIns="23502" rIns="60428" bIns="23502">
            <a:spAutoFit/>
          </a:bodyPr>
          <a:lstStyle/>
          <a:p>
            <a:pPr marL="214313" indent="-214313" algn="l" defTabSz="858838">
              <a:lnSpc>
                <a:spcPct val="97000"/>
              </a:lnSpc>
              <a:spcBef>
                <a:spcPct val="49000"/>
              </a:spcBef>
            </a:pPr>
            <a:r>
              <a:rPr lang="en-US" sz="1700" dirty="0">
                <a:latin typeface="Comic Sans MS" charset="0"/>
              </a:rPr>
              <a:t>CMSC 411</a:t>
            </a:r>
          </a:p>
        </p:txBody>
      </p:sp>
      <p:sp>
        <p:nvSpPr>
          <p:cNvPr id="16387" name="Rectangle 7"/>
          <p:cNvSpPr>
            <a:spLocks noChangeArrowheads="1"/>
          </p:cNvSpPr>
          <p:nvPr/>
        </p:nvSpPr>
        <p:spPr bwMode="auto">
          <a:xfrm>
            <a:off x="4065588" y="306388"/>
            <a:ext cx="2611437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8" tIns="23502" rIns="60428" bIns="23502">
            <a:spAutoFit/>
          </a:bodyPr>
          <a:lstStyle/>
          <a:p>
            <a:pPr marL="214313" indent="-214313" defTabSz="858838">
              <a:lnSpc>
                <a:spcPct val="97000"/>
              </a:lnSpc>
              <a:spcBef>
                <a:spcPct val="49000"/>
              </a:spcBef>
            </a:pPr>
            <a:r>
              <a:rPr lang="en-US" sz="1700">
                <a:latin typeface="Comic Sans MS" charset="0"/>
              </a:rPr>
              <a:t> Page </a:t>
            </a:r>
            <a:fld id="{435E2BBC-C563-EB4C-B5B9-B992418EFAC0}" type="slidenum">
              <a:rPr lang="en-US" sz="1700">
                <a:latin typeface="Comic Sans MS" charset="0"/>
              </a:rPr>
              <a:pPr marL="214313" indent="-214313" defTabSz="858838">
                <a:lnSpc>
                  <a:spcPct val="97000"/>
                </a:lnSpc>
                <a:spcBef>
                  <a:spcPct val="49000"/>
                </a:spcBef>
              </a:pPr>
              <a:t>‹#›</a:t>
            </a:fld>
            <a:endParaRPr lang="en-US" sz="1700">
              <a:latin typeface="Comic Sans MS" charset="0"/>
            </a:endParaRPr>
          </a:p>
        </p:txBody>
      </p:sp>
      <p:sp>
        <p:nvSpPr>
          <p:cNvPr id="16388" name="Rectangle 8"/>
          <p:cNvSpPr>
            <a:spLocks noChangeArrowheads="1"/>
          </p:cNvSpPr>
          <p:nvPr/>
        </p:nvSpPr>
        <p:spPr bwMode="auto">
          <a:xfrm>
            <a:off x="2960688" y="295275"/>
            <a:ext cx="1835150" cy="30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8" tIns="23502" rIns="60428" bIns="23502">
            <a:spAutoFit/>
          </a:bodyPr>
          <a:lstStyle/>
          <a:p>
            <a:pPr marL="214313" indent="-214313" algn="l" defTabSz="858838">
              <a:lnSpc>
                <a:spcPct val="97000"/>
              </a:lnSpc>
            </a:pPr>
            <a:r>
              <a:rPr lang="en-US" sz="1700" dirty="0">
                <a:latin typeface="Comic Sans MS" charset="0"/>
              </a:rPr>
              <a:t>Lecture 1</a:t>
            </a:r>
          </a:p>
        </p:txBody>
      </p:sp>
      <p:sp>
        <p:nvSpPr>
          <p:cNvPr id="16389" name="Rectangle 9"/>
          <p:cNvSpPr>
            <a:spLocks noChangeArrowheads="1"/>
          </p:cNvSpPr>
          <p:nvPr/>
        </p:nvSpPr>
        <p:spPr bwMode="auto">
          <a:xfrm>
            <a:off x="657225" y="8801100"/>
            <a:ext cx="3465513" cy="249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8" tIns="23502" rIns="60428" bIns="23502">
            <a:spAutoFit/>
          </a:bodyPr>
          <a:lstStyle/>
          <a:p>
            <a:pPr marL="214313" indent="-214313" algn="l" defTabSz="858838">
              <a:lnSpc>
                <a:spcPct val="118000"/>
              </a:lnSpc>
            </a:pPr>
            <a:r>
              <a:rPr lang="en-US" sz="1200" dirty="0">
                <a:latin typeface="Comic Sans MS" charset="0"/>
              </a:rPr>
              <a:t>Instructor: Ergun </a:t>
            </a:r>
            <a:r>
              <a:rPr lang="en-US" sz="1200" dirty="0" err="1">
                <a:latin typeface="Comic Sans MS" charset="0"/>
              </a:rPr>
              <a:t>Simsek</a:t>
            </a:r>
            <a:endParaRPr lang="en-US" sz="1200" dirty="0"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2714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tiff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1200150"/>
            <a:ext cx="4806950" cy="360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7411" name="Rectangle 8"/>
          <p:cNvSpPr>
            <a:spLocks noChangeArrowheads="1"/>
          </p:cNvSpPr>
          <p:nvPr/>
        </p:nvSpPr>
        <p:spPr bwMode="auto">
          <a:xfrm>
            <a:off x="409575" y="688975"/>
            <a:ext cx="2779713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8" tIns="23502" rIns="60428" bIns="23502">
            <a:spAutoFit/>
          </a:bodyPr>
          <a:lstStyle/>
          <a:p>
            <a:pPr marL="214313" indent="-214313" algn="l" defTabSz="858838">
              <a:lnSpc>
                <a:spcPct val="97000"/>
              </a:lnSpc>
              <a:spcBef>
                <a:spcPct val="49000"/>
              </a:spcBef>
            </a:pPr>
            <a:r>
              <a:rPr lang="en-US" sz="1700" b="0">
                <a:latin typeface="Comic Sans MS" charset="0"/>
              </a:rPr>
              <a:t>6.004 Lectures, Fall ‘99 </a:t>
            </a:r>
          </a:p>
        </p:txBody>
      </p:sp>
      <p:sp>
        <p:nvSpPr>
          <p:cNvPr id="17412" name="Rectangle 9"/>
          <p:cNvSpPr>
            <a:spLocks noChangeArrowheads="1"/>
          </p:cNvSpPr>
          <p:nvPr/>
        </p:nvSpPr>
        <p:spPr bwMode="auto">
          <a:xfrm>
            <a:off x="3424238" y="688975"/>
            <a:ext cx="2611437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8" tIns="23502" rIns="60428" bIns="23502">
            <a:spAutoFit/>
          </a:bodyPr>
          <a:lstStyle/>
          <a:p>
            <a:pPr marL="214313" indent="-214313" defTabSz="858838">
              <a:lnSpc>
                <a:spcPct val="97000"/>
              </a:lnSpc>
              <a:spcBef>
                <a:spcPct val="49000"/>
              </a:spcBef>
            </a:pPr>
            <a:r>
              <a:rPr lang="en-US" sz="1700" b="0">
                <a:latin typeface="Comic Sans MS" charset="0"/>
              </a:rPr>
              <a:t>Notes for slide </a:t>
            </a:r>
            <a:fld id="{F2A93B91-983E-154B-ABE0-5040B470BA83}" type="slidenum">
              <a:rPr lang="en-US" sz="1700" b="0">
                <a:latin typeface="Comic Sans MS" charset="0"/>
              </a:rPr>
              <a:pPr marL="214313" indent="-214313" defTabSz="858838">
                <a:lnSpc>
                  <a:spcPct val="97000"/>
                </a:lnSpc>
                <a:spcBef>
                  <a:spcPct val="49000"/>
                </a:spcBef>
              </a:pPr>
              <a:t>‹#›</a:t>
            </a:fld>
            <a:endParaRPr lang="en-US" sz="1700" b="0">
              <a:latin typeface="Comic Sans MS" charset="0"/>
            </a:endParaRPr>
          </a:p>
        </p:txBody>
      </p:sp>
      <p:sp>
        <p:nvSpPr>
          <p:cNvPr id="17413" name="Rectangle 11"/>
          <p:cNvSpPr>
            <a:spLocks noChangeArrowheads="1"/>
          </p:cNvSpPr>
          <p:nvPr/>
        </p:nvSpPr>
        <p:spPr bwMode="auto">
          <a:xfrm>
            <a:off x="404813" y="9045575"/>
            <a:ext cx="3470275" cy="34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8" tIns="23502" rIns="60428" bIns="23502">
            <a:spAutoFit/>
          </a:bodyPr>
          <a:lstStyle/>
          <a:p>
            <a:pPr marL="214313" indent="-214313" algn="l" defTabSz="858838">
              <a:lnSpc>
                <a:spcPct val="118000"/>
              </a:lnSpc>
            </a:pPr>
            <a:r>
              <a:rPr lang="en-US" sz="1200" b="0">
                <a:latin typeface="Comic Sans MS" charset="0"/>
              </a:rPr>
              <a:t>Chris Terman  </a:t>
            </a:r>
            <a:fld id="{2C784C71-FB66-084E-87F6-FD54F6A3F83D}" type="datetime1">
              <a:rPr lang="en-US" sz="1200" b="0">
                <a:latin typeface="Comic Sans MS" charset="0"/>
              </a:rPr>
              <a:pPr marL="214313" indent="-214313" algn="l" defTabSz="858838">
                <a:lnSpc>
                  <a:spcPct val="118000"/>
                </a:lnSpc>
              </a:pPr>
              <a:t>10/11/22</a:t>
            </a:fld>
            <a:r>
              <a:rPr lang="en-US" sz="1200" b="0">
                <a:latin typeface="Comic Sans MS" charset="0"/>
              </a:rPr>
              <a:t>  </a:t>
            </a:r>
            <a:fld id="{9C2A8D4D-CDB2-5A4C-AB4B-A17185A1B5F9}" type="datetime10">
              <a:rPr lang="en-US" sz="1200" b="0">
                <a:latin typeface="Comic Sans MS" charset="0"/>
              </a:rPr>
              <a:pPr marL="214313" indent="-214313" algn="l" defTabSz="858838">
                <a:lnSpc>
                  <a:spcPct val="118000"/>
                </a:lnSpc>
              </a:pPr>
              <a:t>09:47</a:t>
            </a:fld>
            <a:endParaRPr lang="en-US" sz="1200" b="0"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40106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7288" y="587375"/>
            <a:ext cx="4556125" cy="3416300"/>
          </a:xfrm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1800" dirty="0">
                <a:ea typeface="ＭＳ Ｐゴシック" pitchFamily="-84" charset="-128"/>
                <a:cs typeface="ＭＳ Ｐゴシック" pitchFamily="-84" charset="-128"/>
              </a:rPr>
              <a:t>Then to support </a:t>
            </a:r>
            <a:r>
              <a:rPr lang="en-US" sz="1800" b="1" dirty="0">
                <a:solidFill>
                  <a:srgbClr val="F7020B"/>
                </a:solidFill>
                <a:ea typeface="ＭＳ Ｐゴシック" pitchFamily="-84" charset="-128"/>
                <a:cs typeface="ＭＳ Ｐゴシック" pitchFamily="-84" charset="-128"/>
              </a:rPr>
              <a:t>explicit data &amp; thread level parallelism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/>
              <a:t>Hardware provides parallel resources, software specifies usage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/>
              <a:t>Why? diminishing returns on instruction-level-parallelism</a:t>
            </a:r>
          </a:p>
          <a:p>
            <a:pPr lvl="1" eaLnBrk="1" hangingPunct="1">
              <a:lnSpc>
                <a:spcPct val="80000"/>
              </a:lnSpc>
            </a:pPr>
            <a:endParaRPr lang="en-US" sz="1600" dirty="0"/>
          </a:p>
          <a:p>
            <a:pPr eaLnBrk="1" hangingPunct="1">
              <a:lnSpc>
                <a:spcPct val="80000"/>
              </a:lnSpc>
            </a:pPr>
            <a:r>
              <a:rPr lang="en-US" sz="1800" dirty="0">
                <a:ea typeface="ＭＳ Ｐゴシック" pitchFamily="-84" charset="-128"/>
                <a:cs typeface="ＭＳ Ｐゴシック" pitchFamily="-84" charset="-128"/>
              </a:rPr>
              <a:t>First using (</a:t>
            </a:r>
            <a:r>
              <a:rPr lang="en-US" sz="1800" dirty="0" err="1">
                <a:ea typeface="ＭＳ Ｐゴシック" pitchFamily="-84" charset="-128"/>
                <a:cs typeface="ＭＳ Ｐゴシック" pitchFamily="-84" charset="-128"/>
              </a:rPr>
              <a:t>subword</a:t>
            </a:r>
            <a:r>
              <a:rPr lang="en-US" sz="1800" dirty="0">
                <a:ea typeface="ＭＳ Ｐゴシック" pitchFamily="-84" charset="-128"/>
                <a:cs typeface="ＭＳ Ｐゴシック" pitchFamily="-84" charset="-128"/>
              </a:rPr>
              <a:t>) vector instructions…, Intel’s SSE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/>
              <a:t>One instruction does four parallel multiplies</a:t>
            </a:r>
          </a:p>
          <a:p>
            <a:pPr eaLnBrk="1" hangingPunct="1">
              <a:lnSpc>
                <a:spcPct val="80000"/>
              </a:lnSpc>
            </a:pPr>
            <a:endParaRPr lang="en-US" sz="1800" dirty="0">
              <a:ea typeface="ＭＳ Ｐゴシック" pitchFamily="-84" charset="-128"/>
              <a:cs typeface="ＭＳ Ｐゴシック" pitchFamily="-84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1800" dirty="0">
                <a:ea typeface="ＭＳ Ｐゴシック" pitchFamily="-84" charset="-128"/>
                <a:cs typeface="ＭＳ Ｐゴシック" pitchFamily="-84" charset="-128"/>
              </a:rPr>
              <a:t>… and general support for multi-threaded programs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/>
              <a:t>Coherent caches, hardware synchronization primitives</a:t>
            </a:r>
          </a:p>
          <a:p>
            <a:pPr eaLnBrk="1" hangingPunct="1">
              <a:lnSpc>
                <a:spcPct val="80000"/>
              </a:lnSpc>
            </a:pPr>
            <a:endParaRPr lang="en-US" sz="1800" dirty="0">
              <a:ea typeface="ＭＳ Ｐゴシック" pitchFamily="-84" charset="-128"/>
              <a:cs typeface="ＭＳ Ｐゴシック" pitchFamily="-84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1800" dirty="0">
                <a:ea typeface="ＭＳ Ｐゴシック" pitchFamily="-84" charset="-128"/>
                <a:cs typeface="ＭＳ Ｐゴシック" pitchFamily="-84" charset="-128"/>
              </a:rPr>
              <a:t>Then using support for multiple concurrent threads on chip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/>
              <a:t>First with single-core multi-threading, now with multi-core</a:t>
            </a:r>
          </a:p>
          <a:p>
            <a:pPr eaLnBrk="1" hangingPunct="1">
              <a:lnSpc>
                <a:spcPct val="80000"/>
              </a:lnSpc>
            </a:pPr>
            <a:endParaRPr lang="en-US" sz="1800" dirty="0">
              <a:ea typeface="ＭＳ Ｐゴシック" pitchFamily="-84" charset="-128"/>
              <a:cs typeface="ＭＳ Ｐゴシック" pitchFamily="-84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1800" dirty="0">
                <a:ea typeface="ＭＳ Ｐゴシック" pitchFamily="-84" charset="-128"/>
                <a:cs typeface="ＭＳ Ｐゴシック" pitchFamily="-84" charset="-128"/>
              </a:rPr>
              <a:t>Graphics processing units (GPUs) are highly parallel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>
                <a:ea typeface="ＭＳ Ｐゴシック" pitchFamily="-84" charset="-128"/>
                <a:cs typeface="ＭＳ Ｐゴシック" pitchFamily="-84" charset="-128"/>
              </a:rPr>
              <a:t>Converging with general-purpose processors (CPUs)?</a:t>
            </a:r>
          </a:p>
          <a:p>
            <a:endParaRPr lang="en-US" dirty="0"/>
          </a:p>
          <a:p>
            <a:endParaRPr lang="en-US" dirty="0">
              <a:latin typeface="Arial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393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400" dirty="0">
                <a:ea typeface="ＭＳ Ｐゴシック" pitchFamily="-84" charset="-128"/>
                <a:cs typeface="ＭＳ Ｐゴシック" pitchFamily="-84" charset="-128"/>
              </a:rPr>
              <a:t>Combining </a:t>
            </a:r>
            <a:r>
              <a:rPr lang="en-US" sz="2400" b="1" dirty="0">
                <a:ea typeface="ＭＳ Ｐゴシック" pitchFamily="-84" charset="-128"/>
                <a:cs typeface="ＭＳ Ｐゴシック" pitchFamily="-84" charset="-128"/>
              </a:rPr>
              <a:t>multiple</a:t>
            </a:r>
            <a:r>
              <a:rPr lang="en-US" sz="2400" dirty="0">
                <a:ea typeface="ＭＳ Ｐゴシック" pitchFamily="-84" charset="-128"/>
                <a:cs typeface="ＭＳ Ｐゴシック" pitchFamily="-84" charset="-128"/>
              </a:rPr>
              <a:t> kinds of compute engines in one die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ea typeface="ＭＳ Ｐゴシック" pitchFamily="-84" charset="-128"/>
                <a:cs typeface="ＭＳ Ｐゴシック" pitchFamily="-84" charset="-128"/>
              </a:rPr>
              <a:t>not just homogenous collection of cores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ea typeface="ＭＳ Ｐゴシック" pitchFamily="-84" charset="-128"/>
                <a:cs typeface="ＭＳ Ｐゴシック" pitchFamily="-84" charset="-128"/>
              </a:rPr>
              <a:t>System-on-Chip (SoC) is one common example in mobile space</a:t>
            </a:r>
            <a:endParaRPr lang="en-US" sz="2000" dirty="0"/>
          </a:p>
          <a:p>
            <a:pPr lvl="1" eaLnBrk="1" hangingPunct="1">
              <a:lnSpc>
                <a:spcPct val="80000"/>
              </a:lnSpc>
            </a:pPr>
            <a:endParaRPr lang="en-US" sz="2000" dirty="0"/>
          </a:p>
          <a:p>
            <a:pPr eaLnBrk="1" hangingPunct="1">
              <a:lnSpc>
                <a:spcPct val="80000"/>
              </a:lnSpc>
            </a:pPr>
            <a:r>
              <a:rPr lang="en-US" sz="2400" dirty="0"/>
              <a:t>Lots of stuff on the chip beyond just CPUs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ea typeface="ＭＳ Ｐゴシック" pitchFamily="-84" charset="-128"/>
                <a:cs typeface="ＭＳ Ｐゴシック" pitchFamily="-84" charset="-128"/>
              </a:rPr>
              <a:t>Graphics Processing Units (GPUs)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1800" dirty="0"/>
              <a:t>throughput-oriented specialized multicore processors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1800" dirty="0"/>
              <a:t>good for gaming, machine learning, computer vision, </a:t>
            </a:r>
            <a:r>
              <a:rPr lang="is-IS" sz="1800" dirty="0"/>
              <a:t>…</a:t>
            </a:r>
            <a:endParaRPr lang="en-US" sz="1800" dirty="0"/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Special-purpose logic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1800" dirty="0"/>
              <a:t>media codecs, radios, encryption, compression, machine learning</a:t>
            </a:r>
          </a:p>
          <a:p>
            <a:pPr eaLnBrk="1" hangingPunct="1">
              <a:lnSpc>
                <a:spcPct val="80000"/>
              </a:lnSpc>
            </a:pPr>
            <a:endParaRPr lang="en-US" sz="2400" dirty="0">
              <a:ea typeface="ＭＳ Ｐゴシック" pitchFamily="-84" charset="-128"/>
              <a:cs typeface="ＭＳ Ｐゴシック" pitchFamily="-84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ea typeface="ＭＳ Ｐゴシック" pitchFamily="-84" charset="-128"/>
                <a:cs typeface="ＭＳ Ｐゴシック" pitchFamily="-84" charset="-128"/>
              </a:rPr>
              <a:t>Excellent energy efficiency and performance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ea typeface="ＭＳ Ｐゴシック" pitchFamily="-84" charset="-128"/>
                <a:cs typeface="ＭＳ Ｐゴシック" pitchFamily="-84" charset="-128"/>
              </a:rPr>
              <a:t>extremely complicated to program!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794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54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" y="0"/>
            <a:ext cx="3170138" cy="479539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>
                <a:latin typeface="Times New Roman" charset="0"/>
              </a:rPr>
              <a:t>Morgan Kaufmann Publishers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sz="quarter" idx="1"/>
          </p:nvPr>
        </p:nvSpPr>
        <p:spPr>
          <a:xfrm>
            <a:off x="4143427" y="0"/>
            <a:ext cx="3170138" cy="479539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F553B13-DB7C-EF4B-BFDB-573D7242C112}" type="datetime4">
              <a:rPr lang="en-US">
                <a:latin typeface="Times New Roman" charset="0"/>
              </a:rPr>
              <a:pPr/>
              <a:t>October 11, 2022</a:t>
            </a:fld>
            <a:endParaRPr lang="en-US">
              <a:latin typeface="Times New Roman" charset="0"/>
            </a:endParaRPr>
          </a:p>
        </p:txBody>
      </p:sp>
      <p:sp>
        <p:nvSpPr>
          <p:cNvPr id="71684" name="Rectangle 6"/>
          <p:cNvSpPr>
            <a:spLocks noGrp="1" noChangeArrowheads="1"/>
          </p:cNvSpPr>
          <p:nvPr>
            <p:ph type="ftr" sz="quarter" idx="4"/>
          </p:nvPr>
        </p:nvSpPr>
        <p:spPr>
          <a:xfrm>
            <a:off x="1" y="9120172"/>
            <a:ext cx="3170138" cy="479539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>
                <a:latin typeface="Times New Roman" charset="0"/>
              </a:rPr>
              <a:t>Chapter 1 — Computer Abstractions and Technology</a:t>
            </a:r>
          </a:p>
        </p:txBody>
      </p:sp>
      <p:sp>
        <p:nvSpPr>
          <p:cNvPr id="71685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4143427" y="9120172"/>
            <a:ext cx="3170138" cy="479539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A0147B69-9CED-3E40-A708-2FC5A899EA2B}" type="slidenum">
              <a:rPr lang="en-US">
                <a:latin typeface="Times New Roman" charset="0"/>
              </a:rPr>
              <a:pPr/>
              <a:t>4</a:t>
            </a:fld>
            <a:endParaRPr lang="en-US">
              <a:latin typeface="Times New Roman" charset="0"/>
            </a:endParaRPr>
          </a:p>
        </p:txBody>
      </p:sp>
      <p:sp>
        <p:nvSpPr>
          <p:cNvPr id="716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194" y="4560086"/>
            <a:ext cx="5852814" cy="432031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AU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213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37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Photonics + Quantum + Material Science has a lot to do in future computing technologies</a:t>
            </a:r>
          </a:p>
        </p:txBody>
      </p:sp>
    </p:spTree>
    <p:extLst>
      <p:ext uri="{BB962C8B-B14F-4D97-AF65-F5344CB8AC3E}">
        <p14:creationId xmlns:p14="http://schemas.microsoft.com/office/powerpoint/2010/main" val="2020435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Even though we will talk about a technology developed decades ago, it will give you understanding of today’s research topics!</a:t>
            </a:r>
          </a:p>
        </p:txBody>
      </p:sp>
    </p:spTree>
    <p:extLst>
      <p:ext uri="{BB962C8B-B14F-4D97-AF65-F5344CB8AC3E}">
        <p14:creationId xmlns:p14="http://schemas.microsoft.com/office/powerpoint/2010/main" val="4276437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200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7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613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81000" y="2527446"/>
            <a:ext cx="8458200" cy="707878"/>
          </a:xfrm>
          <a:noFill/>
        </p:spPr>
        <p:txBody>
          <a:bodyPr lIns="91432" rIns="91432" anchor="b"/>
          <a:lstStyle>
            <a:lvl1pPr algn="ctr">
              <a:defRPr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en-US" dirty="0"/>
              <a:t>Click to edit Master title style</a:t>
            </a:r>
          </a:p>
        </p:txBody>
      </p:sp>
      <p:sp>
        <p:nvSpPr>
          <p:cNvPr id="70861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81000" y="3524250"/>
            <a:ext cx="8458200" cy="2587625"/>
          </a:xfrm>
        </p:spPr>
        <p:txBody>
          <a:bodyPr lIns="91432" tIns="45716" rIns="91432" bIns="45716"/>
          <a:lstStyle>
            <a:lvl1pPr marL="0" indent="0" algn="ctr">
              <a:buFont typeface="Wingdings 2" pitchFamily="18" charset="2"/>
              <a:buNone/>
              <a:defRPr b="0"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8" name="Date Placeholder 7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12954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1400" b="0">
                <a:solidFill>
                  <a:srgbClr val="FFFFFF"/>
                </a:solidFill>
                <a:latin typeface="Arial Narrow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Footer Placeholder 8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733800" y="6248400"/>
            <a:ext cx="2895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50000"/>
              </a:spcBef>
              <a:defRPr sz="1400" b="0">
                <a:solidFill>
                  <a:srgbClr val="FFFFFF"/>
                </a:solidFill>
                <a:latin typeface="Arial Narrow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" name="Rectangle 9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0" y="6400800"/>
            <a:ext cx="457200" cy="381000"/>
          </a:xfrm>
        </p:spPr>
        <p:txBody>
          <a:bodyPr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AF8B5060-9BAB-8147-850C-6C303C4B514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1" name="Picture 10" descr="MD-flag-background-ppt.png">
            <a:extLst>
              <a:ext uri="{FF2B5EF4-FFF2-40B4-BE49-F238E27FC236}">
                <a16:creationId xmlns:a16="http://schemas.microsoft.com/office/drawing/2014/main" id="{B55CA319-D5E7-164A-8E3B-00F1291D06B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3999" cy="571500"/>
          </a:xfrm>
          <a:prstGeom prst="rect">
            <a:avLst/>
          </a:prstGeom>
        </p:spPr>
      </p:pic>
      <p:pic>
        <p:nvPicPr>
          <p:cNvPr id="12" name="Picture 11" descr="UMBC-primary-logo-CMYK-on-black.png">
            <a:extLst>
              <a:ext uri="{FF2B5EF4-FFF2-40B4-BE49-F238E27FC236}">
                <a16:creationId xmlns:a16="http://schemas.microsoft.com/office/drawing/2014/main" id="{A2B93317-A840-8047-ACE3-DABB119BABA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287" y="86177"/>
            <a:ext cx="1749252" cy="4029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D1D042-16EC-6A40-AE52-3F35CF52FE22}"/>
              </a:ext>
            </a:extLst>
          </p:cNvPr>
          <p:cNvSpPr txBox="1"/>
          <p:nvPr userDrawn="1"/>
        </p:nvSpPr>
        <p:spPr>
          <a:xfrm>
            <a:off x="7010400" y="0"/>
            <a:ext cx="20249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err="1">
                <a:solidFill>
                  <a:srgbClr val="F2AE29"/>
                </a:solidFill>
                <a:latin typeface="+mj-lt"/>
              </a:rPr>
              <a:t>CMSC</a:t>
            </a:r>
            <a:r>
              <a:rPr lang="en-US" sz="3200" b="0" dirty="0">
                <a:solidFill>
                  <a:srgbClr val="F2AE29"/>
                </a:solidFill>
                <a:latin typeface="+mj-lt"/>
              </a:rPr>
              <a:t> 411</a:t>
            </a:r>
          </a:p>
        </p:txBody>
      </p:sp>
    </p:spTree>
    <p:extLst>
      <p:ext uri="{BB962C8B-B14F-4D97-AF65-F5344CB8AC3E}">
        <p14:creationId xmlns:p14="http://schemas.microsoft.com/office/powerpoint/2010/main" val="3948751427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32823C-F8D7-EE44-B670-3757A5F9153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89524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0"/>
            <a:ext cx="2286000" cy="685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705600" cy="685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384B2E-D367-1D42-9439-819B87D209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26780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708025"/>
            <a:ext cx="4495800" cy="61499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08025"/>
            <a:ext cx="4495800" cy="61499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EFAB83-472B-B542-9C24-9ED79857D2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63871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0" y="304800"/>
            <a:ext cx="9144000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143000"/>
            <a:ext cx="38481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10100" y="1143000"/>
            <a:ext cx="38481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09600" y="3771900"/>
            <a:ext cx="38481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10100" y="3771900"/>
            <a:ext cx="38481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208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146050"/>
            <a:ext cx="8259762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692275" y="6381750"/>
            <a:ext cx="7272338" cy="3587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25742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146050"/>
            <a:ext cx="8259762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8270875" cy="2479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3" y="3757613"/>
            <a:ext cx="8270875" cy="2479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692275" y="6381750"/>
            <a:ext cx="7272338" cy="3587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8213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defRPr>
                <a:effectLst/>
              </a:defRPr>
            </a:lvl1pPr>
            <a:lvl2pPr>
              <a:defRPr>
                <a:effectLst/>
              </a:defRPr>
            </a:lvl2pPr>
            <a:lvl3pPr>
              <a:defRPr>
                <a:effectLst/>
              </a:defRPr>
            </a:lvl3pPr>
            <a:lvl4pPr>
              <a:defRPr>
                <a:effectLst/>
              </a:defRPr>
            </a:lvl4pPr>
            <a:lvl5pPr>
              <a:defRPr>
                <a:effectLst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F23F4D-8533-2441-BBB4-63921714E1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5393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8CC90C-5CA1-A845-9BB1-1F134012CA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2169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708025"/>
            <a:ext cx="4343400" cy="5692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08025"/>
            <a:ext cx="4267200" cy="5692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FCEAC3-6EF7-3546-A157-C652DC370D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44463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10" y="0"/>
            <a:ext cx="9128289" cy="762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38200"/>
            <a:ext cx="4040188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477962"/>
            <a:ext cx="4040188" cy="484663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838200"/>
            <a:ext cx="4041775" cy="63976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77962"/>
            <a:ext cx="4041775" cy="484663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6D043D-6542-784A-A535-BA67D95C39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2242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0656EF-6F42-2C49-9937-B5B1D39842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7308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8E5ADF-31B0-FE49-B7E3-8207BE326E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72142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3A48F3-DA33-CA4A-953C-B9EF895564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2232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527F4D-86CD-9747-A082-E75272417B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4504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58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-3208" y="6350"/>
            <a:ext cx="9144000" cy="685800"/>
          </a:xfrm>
          <a:prstGeom prst="rect">
            <a:avLst/>
          </a:prstGeom>
          <a:solidFill>
            <a:srgbClr val="FFC000"/>
          </a:solidFill>
          <a:ln w="9525">
            <a:noFill/>
            <a:miter lim="800000"/>
            <a:headEnd/>
            <a:tailEnd/>
          </a:ln>
        </p:spPr>
        <p:txBody>
          <a:bodyPr vert="horz" wrap="square" lIns="182863" tIns="45716" rIns="182863" bIns="45716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7075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838200"/>
            <a:ext cx="88392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63" tIns="137148" rIns="182863" bIns="1371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70758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86800" y="6477000"/>
            <a:ext cx="381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1400">
                <a:latin typeface="Arial Narrow" charset="0"/>
              </a:defRPr>
            </a:lvl1pPr>
          </a:lstStyle>
          <a:p>
            <a:pPr>
              <a:defRPr/>
            </a:pPr>
            <a:fld id="{18F1C7B1-2689-8147-A56F-493DA3E3B1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463550" y="1812925"/>
            <a:ext cx="190500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6" r:id="rId13"/>
    <p:sldLayoutId id="2147483777" r:id="rId14"/>
    <p:sldLayoutId id="2147483778" r:id="rId15"/>
  </p:sldLayoutIdLst>
  <p:transition spd="med"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effectLst/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ts val="600"/>
        </a:spcBef>
        <a:spcAft>
          <a:spcPts val="600"/>
        </a:spcAft>
        <a:buClrTx/>
        <a:buSzPct val="85000"/>
        <a:buFont typeface="Wingdings" pitchFamily="2" charset="2"/>
        <a:buChar char="q"/>
        <a:defRPr kumimoji="1" sz="2800">
          <a:solidFill>
            <a:schemeClr val="tx1"/>
          </a:solidFill>
          <a:effectLst/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ts val="600"/>
        </a:spcBef>
        <a:spcAft>
          <a:spcPts val="600"/>
        </a:spcAft>
        <a:buClrTx/>
        <a:buSzPct val="85000"/>
        <a:buFont typeface="Wingdings" charset="0"/>
        <a:buChar char="l"/>
        <a:defRPr kumimoji="1" sz="2300">
          <a:solidFill>
            <a:schemeClr val="tx1"/>
          </a:solidFill>
          <a:effectLst/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ts val="600"/>
        </a:spcBef>
        <a:spcAft>
          <a:spcPts val="600"/>
        </a:spcAft>
        <a:buClr>
          <a:schemeClr val="tx1"/>
        </a:buClr>
        <a:buFont typeface="Wingdings" charset="0"/>
        <a:buChar char="Ø"/>
        <a:defRPr kumimoji="1" sz="2000">
          <a:solidFill>
            <a:schemeClr val="tx1"/>
          </a:solidFill>
          <a:effectLst/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ts val="600"/>
        </a:spcBef>
        <a:spcAft>
          <a:spcPts val="600"/>
        </a:spcAft>
        <a:buChar char="–"/>
        <a:defRPr kumimoji="1">
          <a:solidFill>
            <a:schemeClr val="tx1"/>
          </a:solidFill>
          <a:effectLst/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ts val="600"/>
        </a:spcBef>
        <a:spcAft>
          <a:spcPts val="600"/>
        </a:spcAft>
        <a:buChar char="»"/>
        <a:defRPr kumimoji="1">
          <a:solidFill>
            <a:schemeClr val="tx1"/>
          </a:solidFill>
          <a:effectLst/>
          <a:latin typeface="+mn-l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ieee-iedm.or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-Broadwell-EP_3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4400" y="1676400"/>
            <a:ext cx="4352305" cy="2901537"/>
          </a:xfrm>
          <a:prstGeom prst="rect">
            <a:avLst/>
          </a:prstGeom>
        </p:spPr>
      </p:pic>
      <p:sp>
        <p:nvSpPr>
          <p:cNvPr id="38916" name="Rectangle 2"/>
          <p:cNvSpPr>
            <a:spLocks noGrp="1" noChangeArrowheads="1"/>
          </p:cNvSpPr>
          <p:nvPr>
            <p:ph type="title"/>
          </p:nvPr>
        </p:nvSpPr>
        <p:spPr>
          <a:xfrm>
            <a:off x="-3208" y="6350"/>
            <a:ext cx="9144000" cy="707878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84" charset="-128"/>
                <a:cs typeface="ＭＳ Ｐゴシック" pitchFamily="-84" charset="-128"/>
              </a:rPr>
              <a:t>Revolution III: Explicit Parallelism</a:t>
            </a:r>
          </a:p>
        </p:txBody>
      </p:sp>
      <p:sp>
        <p:nvSpPr>
          <p:cNvPr id="3891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idx="1"/>
          </p:nvPr>
        </p:nvSpPr>
        <p:spPr>
          <a:xfrm>
            <a:off x="138545" y="723900"/>
            <a:ext cx="8839200" cy="55626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sz="1800" b="1" dirty="0">
                <a:ea typeface="ＭＳ Ｐゴシック" pitchFamily="-84" charset="-128"/>
                <a:cs typeface="ＭＳ Ｐゴシック" pitchFamily="-84" charset="-128"/>
              </a:rPr>
              <a:t>Modern Multicore Processor</a:t>
            </a:r>
          </a:p>
          <a:p>
            <a:pPr eaLnBrk="1" hangingPunct="1">
              <a:lnSpc>
                <a:spcPct val="90000"/>
              </a:lnSpc>
            </a:pPr>
            <a:r>
              <a:rPr lang="en-US" sz="1800" dirty="0">
                <a:ea typeface="ＭＳ Ｐゴシック" pitchFamily="-84" charset="-128"/>
                <a:cs typeface="ＭＳ Ｐゴシック" pitchFamily="-84" charset="-128"/>
              </a:rPr>
              <a:t>Intel </a:t>
            </a:r>
            <a:r>
              <a:rPr lang="fr-FR" sz="1800" dirty="0">
                <a:ea typeface="ＭＳ Ｐゴシック" pitchFamily="-84" charset="-128"/>
                <a:cs typeface="ＭＳ Ｐゴシック" pitchFamily="-84" charset="-128"/>
              </a:rPr>
              <a:t>Xeon E5-2699 V4</a:t>
            </a:r>
            <a:r>
              <a:rPr lang="en-US" sz="1800" dirty="0">
                <a:ea typeface="ＭＳ Ｐゴシック" pitchFamily="-84" charset="-128"/>
                <a:cs typeface="ＭＳ Ｐゴシック" pitchFamily="-84" charset="-128"/>
              </a:rPr>
              <a:t> (2016)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Application: server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Technology: 14nm (16% of P4)</a:t>
            </a:r>
          </a:p>
          <a:p>
            <a:pPr lvl="1" eaLnBrk="1" hangingPunct="1">
              <a:lnSpc>
                <a:spcPct val="90000"/>
              </a:lnSpc>
            </a:pPr>
            <a:endParaRPr lang="en-US" sz="1600" dirty="0"/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7.2B transistors (130x)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456 mm</a:t>
            </a:r>
            <a:r>
              <a:rPr lang="en-US" sz="1600" baseline="30000" dirty="0"/>
              <a:t>2 </a:t>
            </a:r>
            <a:r>
              <a:rPr lang="en-US" sz="1600" dirty="0"/>
              <a:t>(4.5x)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2.4 to 3.6 </a:t>
            </a:r>
            <a:r>
              <a:rPr lang="en-US" sz="1600" dirty="0" err="1"/>
              <a:t>Ghz</a:t>
            </a:r>
            <a:r>
              <a:rPr lang="en-US" sz="1600" dirty="0"/>
              <a:t> (~1x)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1.8 Volts (~1x)</a:t>
            </a:r>
          </a:p>
          <a:p>
            <a:pPr lvl="1" eaLnBrk="1" hangingPunct="1">
              <a:lnSpc>
                <a:spcPct val="90000"/>
              </a:lnSpc>
            </a:pPr>
            <a:endParaRPr lang="en-US" sz="1600" dirty="0"/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256-bit data (2x)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14-stage pipelined </a:t>
            </a:r>
            <a:r>
              <a:rPr lang="en-US" sz="1600" dirty="0" err="1"/>
              <a:t>datapath</a:t>
            </a:r>
            <a:r>
              <a:rPr lang="en-US" sz="1600" dirty="0"/>
              <a:t> (0.5x)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4 instructions per cycle (1x)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Three levels of on-chip cache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data-parallel vector (SIMD) instructions, </a:t>
            </a:r>
            <a:r>
              <a:rPr lang="en-US" sz="1600" dirty="0" err="1"/>
              <a:t>hyperthreading</a:t>
            </a:r>
            <a:endParaRPr lang="en-US" sz="1600" dirty="0"/>
          </a:p>
          <a:p>
            <a:pPr lvl="1" eaLnBrk="1" hangingPunct="1">
              <a:lnSpc>
                <a:spcPct val="90000"/>
              </a:lnSpc>
            </a:pPr>
            <a:r>
              <a:rPr lang="en-US" sz="1600" b="1" dirty="0"/>
              <a:t>22-core multicore</a:t>
            </a:r>
            <a:r>
              <a:rPr lang="en-US" sz="1600" dirty="0"/>
              <a:t> (22x)</a:t>
            </a:r>
          </a:p>
        </p:txBody>
      </p:sp>
      <p:sp>
        <p:nvSpPr>
          <p:cNvPr id="38915" name="Slide Number Placeholder 4"/>
          <p:cNvSpPr>
            <a:spLocks noGrp="1"/>
          </p:cNvSpPr>
          <p:nvPr>
            <p:ph type="sldNum" sz="quarter" idx="4294967295"/>
          </p:nvPr>
        </p:nvSpPr>
        <p:spPr>
          <a:noFill/>
        </p:spPr>
        <p:txBody>
          <a:bodyPr/>
          <a:lstStyle/>
          <a:p>
            <a:fld id="{D9FCEDC6-7BCA-7F48-8235-1864AF826A8F}" type="slidenum">
              <a:rPr lang="en-US" smtClean="0">
                <a:latin typeface="Tahoma" pitchFamily="-84" charset="0"/>
              </a:rPr>
              <a:pPr/>
              <a:t>1</a:t>
            </a:fld>
            <a:endParaRPr lang="en-US">
              <a:solidFill>
                <a:schemeClr val="tx1"/>
              </a:solidFill>
              <a:latin typeface="Tahoma" pitchFamily="-84" charset="0"/>
            </a:endParaRPr>
          </a:p>
        </p:txBody>
      </p:sp>
      <p:sp>
        <p:nvSpPr>
          <p:cNvPr id="38918" name="Rectangle 5" descr="Rectangle: Click to edit Master text styles&#10;Second level&#10;Third level&#10;Fourth level&#10;Fifth level"/>
          <p:cNvSpPr>
            <a:spLocks noChangeArrowheads="1"/>
          </p:cNvSpPr>
          <p:nvPr/>
        </p:nvSpPr>
        <p:spPr bwMode="auto">
          <a:xfrm>
            <a:off x="4572000" y="1752600"/>
            <a:ext cx="42672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742950" lvl="1" indent="-285750" algn="l" eaLnBrk="1" hangingPunct="1">
              <a:spcBef>
                <a:spcPct val="20000"/>
              </a:spcBef>
              <a:buClr>
                <a:srgbClr val="030305"/>
              </a:buClr>
              <a:buFontTx/>
              <a:buChar char="•"/>
            </a:pPr>
            <a:endParaRPr lang="en-US" sz="2000">
              <a:solidFill>
                <a:srgbClr val="030305"/>
              </a:solidFill>
              <a:latin typeface="Tahoma" pitchFamily="-84" charset="0"/>
              <a:ea typeface="ＭＳ Ｐゴシック" pitchFamily="-84" charset="-128"/>
              <a:cs typeface="ＭＳ Ｐゴシック" pitchFamily="-8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4681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768"/>
    </mc:Choice>
    <mc:Fallback xmlns="">
      <p:transition xmlns:p14="http://schemas.microsoft.com/office/powerpoint/2010/main" spd="slow" advTm="7476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Rectangle 2"/>
          <p:cNvSpPr>
            <a:spLocks noGrp="1" noChangeArrowheads="1"/>
          </p:cNvSpPr>
          <p:nvPr>
            <p:ph type="title"/>
          </p:nvPr>
        </p:nvSpPr>
        <p:spPr>
          <a:xfrm>
            <a:off x="-3208" y="6350"/>
            <a:ext cx="9144000" cy="646323"/>
          </a:xfrm>
        </p:spPr>
        <p:txBody>
          <a:bodyPr/>
          <a:lstStyle/>
          <a:p>
            <a:pPr eaLnBrk="1" hangingPunct="1"/>
            <a:r>
              <a:rPr lang="en-US" sz="3600" dirty="0">
                <a:ea typeface="ＭＳ Ｐゴシック" pitchFamily="-84" charset="-128"/>
                <a:cs typeface="ＭＳ Ｐゴシック" pitchFamily="-84" charset="-128"/>
              </a:rPr>
              <a:t>Revolution IV: Heterogeneous Processing</a:t>
            </a:r>
          </a:p>
        </p:txBody>
      </p:sp>
      <p:sp>
        <p:nvSpPr>
          <p:cNvPr id="40963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382000" y="6477000"/>
            <a:ext cx="685800" cy="304800"/>
          </a:xfrm>
          <a:noFill/>
        </p:spPr>
        <p:txBody>
          <a:bodyPr/>
          <a:lstStyle/>
          <a:p>
            <a:fld id="{12FAC45C-1A82-574C-9033-6DB07C71B782}" type="slidenum">
              <a:rPr lang="en-US" smtClean="0">
                <a:latin typeface="Tahoma" pitchFamily="-84" charset="0"/>
              </a:rPr>
              <a:pPr/>
              <a:t>2</a:t>
            </a:fld>
            <a:endParaRPr lang="en-US">
              <a:solidFill>
                <a:schemeClr val="tx1"/>
              </a:solidFill>
              <a:latin typeface="Tahoma" pitchFamily="-8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C3FBB5-087B-CE4E-8238-1E3E9DCA9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762000"/>
            <a:ext cx="8480800" cy="533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CFDA68-6C37-0B4D-84E1-0B03C55A0819}"/>
              </a:ext>
            </a:extLst>
          </p:cNvPr>
          <p:cNvSpPr txBox="1"/>
          <p:nvPr/>
        </p:nvSpPr>
        <p:spPr>
          <a:xfrm>
            <a:off x="762000" y="6260068"/>
            <a:ext cx="1672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c/o Qualcomm</a:t>
            </a:r>
          </a:p>
        </p:txBody>
      </p:sp>
    </p:spTree>
    <p:extLst>
      <p:ext uri="{BB962C8B-B14F-4D97-AF65-F5344CB8AC3E}">
        <p14:creationId xmlns:p14="http://schemas.microsoft.com/office/powerpoint/2010/main" val="390795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344"/>
    </mc:Choice>
    <mc:Fallback xmlns="">
      <p:transition xmlns:p14="http://schemas.microsoft.com/office/powerpoint/2010/main" spd="slow" advTm="16734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1E44D-9C80-FA49-AA5C-D8F9DFC07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8" y="6350"/>
            <a:ext cx="9144000" cy="707878"/>
          </a:xfrm>
        </p:spPr>
        <p:txBody>
          <a:bodyPr/>
          <a:lstStyle/>
          <a:p>
            <a:r>
              <a:rPr lang="en-US" dirty="0" err="1"/>
              <a:t>Cerebras</a:t>
            </a:r>
            <a:r>
              <a:rPr lang="en-US" dirty="0"/>
              <a:t>: Wafer-Scale Engine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7100B4-BEAA-1049-B81A-6EA753931DB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7B3C0331-D576-7844-BFC3-04CFD80F6911}" type="slidenum">
              <a:rPr lang="en-US" smtClean="0"/>
              <a:pPr/>
              <a:t>3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F2E681-AF3D-414B-BBBC-FC891720A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92" y="1143000"/>
            <a:ext cx="7924800" cy="3962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D95DA6-2509-814D-9C0C-06197F7DB57D}"/>
              </a:ext>
            </a:extLst>
          </p:cNvPr>
          <p:cNvSpPr txBox="1"/>
          <p:nvPr/>
        </p:nvSpPr>
        <p:spPr>
          <a:xfrm>
            <a:off x="1066800" y="5133109"/>
            <a:ext cx="25314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Apple M2 </a:t>
            </a:r>
            <a:r>
              <a:rPr lang="en-US" dirty="0">
                <a:sym typeface="Wingdings" pitchFamily="2" charset="2"/>
              </a:rPr>
              <a:t> 5 nm</a:t>
            </a:r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 err="1"/>
              <a:t>ASML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 2 nm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6779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>
          <a:xfrm>
            <a:off x="-3208" y="6350"/>
            <a:ext cx="9144000" cy="584767"/>
          </a:xfrm>
        </p:spPr>
        <p:txBody>
          <a:bodyPr/>
          <a:lstStyle/>
          <a:p>
            <a:r>
              <a:rPr lang="en-US" sz="3200" dirty="0"/>
              <a:t>Technology Trends: Memory Capacity</a:t>
            </a:r>
          </a:p>
        </p:txBody>
      </p:sp>
      <p:pic>
        <p:nvPicPr>
          <p:cNvPr id="5" name="Picture 6" descr="f01-11-978012407726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512" y="1790268"/>
            <a:ext cx="7270303" cy="2836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36443" y="4771724"/>
            <a:ext cx="82296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sz="1200" dirty="0">
                <a:solidFill>
                  <a:srgbClr val="000000"/>
                </a:solidFill>
                <a:ea typeface="Times New Roman" charset="0"/>
                <a:cs typeface="ITCFranklinGothicStd-Hvy" charset="0"/>
              </a:rPr>
              <a:t>FIGURE 1.11</a:t>
            </a:r>
            <a:r>
              <a:rPr lang="en-US" sz="1200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 </a:t>
            </a:r>
            <a:r>
              <a:rPr lang="en-US" sz="1200" dirty="0">
                <a:solidFill>
                  <a:srgbClr val="000000"/>
                </a:solidFill>
                <a:ea typeface="Times New Roman" charset="0"/>
                <a:cs typeface="ITCFranklinGothicStd-Hvy" charset="0"/>
              </a:rPr>
              <a:t>Growth of capacity per DRAM chip over time.</a:t>
            </a:r>
            <a:r>
              <a:rPr lang="en-US" sz="1200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 The </a:t>
            </a:r>
            <a:r>
              <a:rPr lang="en-US" sz="1200" i="1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-axis is measured in kibibits (2</a:t>
            </a:r>
            <a:r>
              <a:rPr lang="en-US" sz="1200" baseline="30000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10</a:t>
            </a:r>
            <a:r>
              <a:rPr lang="en-US" sz="1200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 bits). </a:t>
            </a:r>
          </a:p>
          <a:p>
            <a:pPr algn="l" eaLnBrk="1" hangingPunct="1"/>
            <a:endParaRPr lang="en-US" sz="1200" dirty="0">
              <a:solidFill>
                <a:srgbClr val="000000"/>
              </a:solidFill>
              <a:ea typeface="Times New Roman" charset="0"/>
              <a:cs typeface="MinionPro-Regular" charset="0"/>
            </a:endParaRPr>
          </a:p>
          <a:p>
            <a:pPr algn="l" eaLnBrk="1" hangingPunct="1"/>
            <a:r>
              <a:rPr lang="en-US" sz="1200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The DRAM industry </a:t>
            </a:r>
            <a:r>
              <a:rPr lang="en-US" sz="1200" dirty="0">
                <a:solidFill>
                  <a:srgbClr val="C00000"/>
                </a:solidFill>
                <a:ea typeface="Times New Roman" charset="0"/>
                <a:cs typeface="MinionPro-Regular" charset="0"/>
              </a:rPr>
              <a:t>quadrupled capacity almost every three years, a 60% increase per year, for 20 years</a:t>
            </a:r>
            <a:r>
              <a:rPr lang="en-US" sz="1200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. </a:t>
            </a:r>
          </a:p>
          <a:p>
            <a:pPr algn="l" eaLnBrk="1" hangingPunct="1"/>
            <a:endParaRPr lang="en-US" sz="1200" dirty="0">
              <a:solidFill>
                <a:srgbClr val="000000"/>
              </a:solidFill>
              <a:ea typeface="Times New Roman" charset="0"/>
              <a:cs typeface="MinionPro-Regular" charset="0"/>
            </a:endParaRPr>
          </a:p>
          <a:p>
            <a:pPr algn="l" eaLnBrk="1" hangingPunct="1"/>
            <a:r>
              <a:rPr lang="en-US" sz="1200" dirty="0">
                <a:solidFill>
                  <a:srgbClr val="C00000"/>
                </a:solidFill>
                <a:ea typeface="Times New Roman" charset="0"/>
                <a:cs typeface="MinionPro-Regular" charset="0"/>
              </a:rPr>
              <a:t>In recent years</a:t>
            </a:r>
            <a:r>
              <a:rPr lang="en-US" sz="1200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, the rate has slowed down and is somewhat closer to </a:t>
            </a:r>
            <a:r>
              <a:rPr lang="en-US" sz="1200" dirty="0">
                <a:solidFill>
                  <a:srgbClr val="C00000"/>
                </a:solidFill>
                <a:ea typeface="Times New Roman" charset="0"/>
                <a:cs typeface="MinionPro-Regular" charset="0"/>
              </a:rPr>
              <a:t>doubling every two years to three years</a:t>
            </a:r>
            <a:r>
              <a:rPr lang="en-US" sz="1200" dirty="0">
                <a:solidFill>
                  <a:srgbClr val="000000"/>
                </a:solidFill>
                <a:ea typeface="Times New Roman" charset="0"/>
                <a:cs typeface="MinionPro-Regular" charset="0"/>
              </a:rPr>
              <a:t>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4F23F4D-8533-2441-BBB4-63921714E1CB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35F64B-9E44-AA04-4C83-F8E96CF64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2791" y="1644860"/>
            <a:ext cx="1825009" cy="24647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7FB302-D499-8501-3534-19CB8DFFCA45}"/>
              </a:ext>
            </a:extLst>
          </p:cNvPr>
          <p:cNvSpPr txBox="1"/>
          <p:nvPr/>
        </p:nvSpPr>
        <p:spPr>
          <a:xfrm>
            <a:off x="7751979" y="4129441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19222689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A529C-F0A3-EE46-AAAC-7FA23EBF0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8" y="6350"/>
            <a:ext cx="9144000" cy="584767"/>
          </a:xfrm>
        </p:spPr>
        <p:txBody>
          <a:bodyPr/>
          <a:lstStyle/>
          <a:p>
            <a:r>
              <a:rPr lang="en-US" sz="3200" dirty="0"/>
              <a:t>Technology Trends: Memory Capacity (Future)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901819-A9EB-3749-86B6-E3A1953195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4F23F4D-8533-2441-BBB4-63921714E1CB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EF8AEB-49C5-0642-88FD-1ADE0B135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295400"/>
            <a:ext cx="6515100" cy="3822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9070F0-CA65-F44E-9923-47FDA5A75C38}"/>
              </a:ext>
            </a:extLst>
          </p:cNvPr>
          <p:cNvSpPr txBox="1"/>
          <p:nvPr/>
        </p:nvSpPr>
        <p:spPr>
          <a:xfrm>
            <a:off x="2514600" y="5715000"/>
            <a:ext cx="3694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hardware research dead?</a:t>
            </a:r>
          </a:p>
        </p:txBody>
      </p:sp>
    </p:spTree>
    <p:extLst>
      <p:ext uri="{BB962C8B-B14F-4D97-AF65-F5344CB8AC3E}">
        <p14:creationId xmlns:p14="http://schemas.microsoft.com/office/powerpoint/2010/main" val="24677883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3F117-C3EC-2B41-9C13-CE339E5853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4F23F4D-8533-2441-BBB4-63921714E1CB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6C1906-A4DD-8A46-92C3-9D0FF6B9B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52400"/>
            <a:ext cx="5029200" cy="6146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30E65A-4D25-EA42-8C50-1DDA8A6B9C61}"/>
              </a:ext>
            </a:extLst>
          </p:cNvPr>
          <p:cNvSpPr/>
          <p:nvPr/>
        </p:nvSpPr>
        <p:spPr>
          <a:xfrm>
            <a:off x="-3208" y="6447780"/>
            <a:ext cx="7848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0" u="sng" dirty="0">
                <a:solidFill>
                  <a:srgbClr val="1D4786"/>
                </a:solidFill>
                <a:latin typeface="Helvetica" pitchFamily="2" charset="0"/>
                <a:hlinkClick r:id="rId4"/>
              </a:rPr>
              <a:t>IEEE International Electron Devices Meeting</a:t>
            </a:r>
            <a:r>
              <a:rPr lang="en-US" sz="1800" b="0" dirty="0">
                <a:solidFill>
                  <a:srgbClr val="333333"/>
                </a:solidFill>
                <a:latin typeface="Helvetica" pitchFamily="2" charset="0"/>
              </a:rPr>
              <a:t> (IEDM) December 2021</a:t>
            </a: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DB81AF-EA8A-6A4A-8EE8-C0C8F0B099C0}"/>
              </a:ext>
            </a:extLst>
          </p:cNvPr>
          <p:cNvSpPr txBox="1"/>
          <p:nvPr/>
        </p:nvSpPr>
        <p:spPr>
          <a:xfrm>
            <a:off x="28387" y="4572000"/>
            <a:ext cx="1592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err="1">
                <a:latin typeface="+mn-lt"/>
              </a:rPr>
              <a:t>2D</a:t>
            </a:r>
            <a:r>
              <a:rPr lang="en-US" sz="2000" b="0" dirty="0">
                <a:latin typeface="+mn-lt"/>
              </a:rPr>
              <a:t> Materials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C5C5AF-A5B7-464A-A5EA-2ED005BEC046}"/>
              </a:ext>
            </a:extLst>
          </p:cNvPr>
          <p:cNvSpPr txBox="1"/>
          <p:nvPr/>
        </p:nvSpPr>
        <p:spPr>
          <a:xfrm>
            <a:off x="7516743" y="4038600"/>
            <a:ext cx="14225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+mn-lt"/>
              </a:rPr>
              <a:t>Spintronics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891D1E-8AFB-B841-B387-C880A35E5897}"/>
              </a:ext>
            </a:extLst>
          </p:cNvPr>
          <p:cNvSpPr txBox="1"/>
          <p:nvPr/>
        </p:nvSpPr>
        <p:spPr>
          <a:xfrm>
            <a:off x="7427225" y="4804175"/>
            <a:ext cx="15753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b="0" dirty="0">
                <a:latin typeface="+mn-lt"/>
              </a:rPr>
              <a:t>Ferroelectric</a:t>
            </a:r>
          </a:p>
          <a:p>
            <a:pPr algn="l"/>
            <a:r>
              <a:rPr lang="en-US" sz="2000" b="0" dirty="0">
                <a:latin typeface="+mn-lt"/>
              </a:rPr>
              <a:t>RAM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0A83838-D341-1242-82F5-A554DBFAA8E8}"/>
              </a:ext>
            </a:extLst>
          </p:cNvPr>
          <p:cNvCxnSpPr>
            <a:stCxn id="9" idx="1"/>
          </p:cNvCxnSpPr>
          <p:nvPr/>
        </p:nvCxnSpPr>
        <p:spPr bwMode="auto">
          <a:xfrm flipH="1" flipV="1">
            <a:off x="4800600" y="4772055"/>
            <a:ext cx="2626625" cy="3860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BE6290A-7FE4-CC4D-9A3B-5949CA539E16}"/>
              </a:ext>
            </a:extLst>
          </p:cNvPr>
          <p:cNvCxnSpPr>
            <a:stCxn id="8" idx="1"/>
          </p:cNvCxnSpPr>
          <p:nvPr/>
        </p:nvCxnSpPr>
        <p:spPr bwMode="auto">
          <a:xfrm flipH="1">
            <a:off x="7010400" y="4238655"/>
            <a:ext cx="506343" cy="10474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6FF6BDE-9B69-0C4A-B42C-DF2ABEB455DA}"/>
              </a:ext>
            </a:extLst>
          </p:cNvPr>
          <p:cNvCxnSpPr>
            <a:stCxn id="7" idx="3"/>
          </p:cNvCxnSpPr>
          <p:nvPr/>
        </p:nvCxnSpPr>
        <p:spPr bwMode="auto">
          <a:xfrm>
            <a:off x="1620490" y="4772055"/>
            <a:ext cx="66551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87536299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667B9-7E30-944A-9A1E-86168BD4746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7B3C0331-D576-7844-BFC3-04CFD80F6911}" type="slidenum">
              <a:rPr lang="en-US" smtClean="0"/>
              <a:pPr/>
              <a:t>7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BA500B-8038-A04D-BB3B-20DEE72F7B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8800" y="653143"/>
            <a:ext cx="5436912" cy="58674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BF7E087-656F-854B-801E-A02D8EBA2742}"/>
              </a:ext>
            </a:extLst>
          </p:cNvPr>
          <p:cNvSpPr/>
          <p:nvPr/>
        </p:nvSpPr>
        <p:spPr bwMode="auto">
          <a:xfrm>
            <a:off x="6172200" y="533400"/>
            <a:ext cx="1219200" cy="457200"/>
          </a:xfrm>
          <a:prstGeom prst="ellipse">
            <a:avLst/>
          </a:prstGeom>
          <a:noFill/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  <a:latin typeface="Arial" pitchFamily="-65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4776A4-8137-2C47-9086-B4C7562ADC7F}"/>
              </a:ext>
            </a:extLst>
          </p:cNvPr>
          <p:cNvSpPr txBox="1"/>
          <p:nvPr/>
        </p:nvSpPr>
        <p:spPr>
          <a:xfrm>
            <a:off x="7696200" y="10478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IEEE</a:t>
            </a:r>
          </a:p>
          <a:p>
            <a:pPr algn="l"/>
            <a:r>
              <a:rPr lang="en-US" dirty="0">
                <a:solidFill>
                  <a:srgbClr val="000000"/>
                </a:solidFill>
              </a:rPr>
              <a:t>Spectrum</a:t>
            </a:r>
          </a:p>
        </p:txBody>
      </p:sp>
    </p:spTree>
    <p:extLst>
      <p:ext uri="{BB962C8B-B14F-4D97-AF65-F5344CB8AC3E}">
        <p14:creationId xmlns:p14="http://schemas.microsoft.com/office/powerpoint/2010/main" val="329769592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AFA066-0181-204B-949D-58905C30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8" y="6350"/>
            <a:ext cx="9144000" cy="707878"/>
          </a:xfrm>
        </p:spPr>
        <p:txBody>
          <a:bodyPr/>
          <a:lstStyle/>
          <a:p>
            <a:r>
              <a:rPr lang="en-US" dirty="0"/>
              <a:t>Don’t Panic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B19FD6-FB0E-634B-BEE9-366F397D2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course, we will only cover the basics</a:t>
            </a:r>
          </a:p>
          <a:p>
            <a:r>
              <a:rPr lang="en-US" dirty="0"/>
              <a:t>So, when we say a computer, we mean a device that can compute, communicate, and store some information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765A08-60FD-4A4E-B238-695ECE6769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88E5ADF-31B0-FE49-B7E3-8207BE326EC1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736DCA-2A80-6B4C-9D48-D48B8C528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3200400"/>
            <a:ext cx="5391932" cy="246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E33CE-730D-024A-82CA-3B4A5C620D79}"/>
              </a:ext>
            </a:extLst>
          </p:cNvPr>
          <p:cNvSpPr txBox="1"/>
          <p:nvPr/>
        </p:nvSpPr>
        <p:spPr>
          <a:xfrm>
            <a:off x="609600" y="5950572"/>
            <a:ext cx="79935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dirty="0">
                <a:latin typeface="+mn-lt"/>
              </a:rPr>
              <a:t>The things we will learn in this course can be used almost in device with a processor and a memory!</a:t>
            </a:r>
          </a:p>
        </p:txBody>
      </p:sp>
    </p:spTree>
    <p:extLst>
      <p:ext uri="{BB962C8B-B14F-4D97-AF65-F5344CB8AC3E}">
        <p14:creationId xmlns:p14="http://schemas.microsoft.com/office/powerpoint/2010/main" val="262179493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Course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784225"/>
            <a:ext cx="8763000" cy="5692775"/>
          </a:xfrm>
        </p:spPr>
        <p:txBody>
          <a:bodyPr/>
          <a:lstStyle/>
          <a:p>
            <a:pPr>
              <a:defRPr/>
            </a:pPr>
            <a:r>
              <a:rPr lang="en-US" sz="2400" dirty="0"/>
              <a:t>To learn the organizational paradigms that determine the capabilities and performance of computer systems  </a:t>
            </a:r>
          </a:p>
          <a:p>
            <a:pPr>
              <a:defRPr/>
            </a:pPr>
            <a:r>
              <a:rPr lang="en-US" sz="2400" dirty="0"/>
              <a:t>To understand the interactions between the computer’s architecture and its software so that </a:t>
            </a:r>
          </a:p>
          <a:p>
            <a:pPr lvl="1">
              <a:defRPr/>
            </a:pPr>
            <a:r>
              <a:rPr lang="en-US" sz="1900" dirty="0">
                <a:solidFill>
                  <a:srgbClr val="C00000"/>
                </a:solidFill>
              </a:rPr>
              <a:t>future software designers</a:t>
            </a:r>
            <a:r>
              <a:rPr lang="en-US" sz="1900" dirty="0"/>
              <a:t> (compiler writers, operating system designers, database programmers, …) can achieve the best cost-performance trade-offs </a:t>
            </a:r>
          </a:p>
          <a:p>
            <a:pPr lvl="1">
              <a:defRPr/>
            </a:pPr>
            <a:r>
              <a:rPr lang="en-US" sz="1900" dirty="0">
                <a:solidFill>
                  <a:srgbClr val="C00000"/>
                </a:solidFill>
              </a:rPr>
              <a:t>future architects</a:t>
            </a:r>
            <a:r>
              <a:rPr lang="en-US" sz="1900" dirty="0"/>
              <a:t> understand the effects of their design choices on software applications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4F23F4D-8533-2441-BBB4-63921714E1CB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3631B5-F256-844F-CA38-E4EB628638E8}"/>
              </a:ext>
            </a:extLst>
          </p:cNvPr>
          <p:cNvSpPr txBox="1"/>
          <p:nvPr/>
        </p:nvSpPr>
        <p:spPr>
          <a:xfrm>
            <a:off x="307453" y="5550555"/>
            <a:ext cx="85698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Read </a:t>
            </a:r>
            <a:r>
              <a:rPr lang="en-US" sz="2800" b="0" dirty="0">
                <a:solidFill>
                  <a:srgbClr val="00B050"/>
                </a:solidFill>
              </a:rPr>
              <a:t>Chapter 1, Sections 1-12, before our next class (9/7)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propos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oposal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b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b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roposal 1">
        <a:dk1>
          <a:srgbClr val="001932"/>
        </a:dk1>
        <a:lt1>
          <a:srgbClr val="FFFFFF"/>
        </a:lt1>
        <a:dk2>
          <a:srgbClr val="2181B7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BC1D8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6666FF"/>
        </a:hlink>
        <a:folHlink>
          <a:srgbClr val="1C6D9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2">
        <a:dk1>
          <a:srgbClr val="000000"/>
        </a:dk1>
        <a:lt1>
          <a:srgbClr val="FFFFFF"/>
        </a:lt1>
        <a:dk2>
          <a:srgbClr val="000066"/>
        </a:dk2>
        <a:lt2>
          <a:srgbClr val="969696"/>
        </a:lt2>
        <a:accent1>
          <a:srgbClr val="666699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B9B9E7"/>
        </a:accent6>
        <a:hlink>
          <a:srgbClr val="CC00C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4">
        <a:dk1>
          <a:srgbClr val="000000"/>
        </a:dk1>
        <a:lt1>
          <a:srgbClr val="FFFFCC"/>
        </a:lt1>
        <a:dk2>
          <a:srgbClr val="FF6600"/>
        </a:dk2>
        <a:lt2>
          <a:srgbClr val="333300"/>
        </a:lt2>
        <a:accent1>
          <a:srgbClr val="800000"/>
        </a:accent1>
        <a:accent2>
          <a:srgbClr val="CC6600"/>
        </a:accent2>
        <a:accent3>
          <a:srgbClr val="FFFFE2"/>
        </a:accent3>
        <a:accent4>
          <a:srgbClr val="000000"/>
        </a:accent4>
        <a:accent5>
          <a:srgbClr val="C0AAAA"/>
        </a:accent5>
        <a:accent6>
          <a:srgbClr val="B95C00"/>
        </a:accent6>
        <a:hlink>
          <a:srgbClr val="808000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5">
        <a:dk1>
          <a:srgbClr val="1C3956"/>
        </a:dk1>
        <a:lt1>
          <a:srgbClr val="FFFFFF"/>
        </a:lt1>
        <a:dk2>
          <a:srgbClr val="003366"/>
        </a:dk2>
        <a:lt2>
          <a:srgbClr val="DDDDDD"/>
        </a:lt2>
        <a:accent1>
          <a:srgbClr val="3D7CBB"/>
        </a:accent1>
        <a:accent2>
          <a:srgbClr val="00152A"/>
        </a:accent2>
        <a:accent3>
          <a:srgbClr val="AAADB8"/>
        </a:accent3>
        <a:accent4>
          <a:srgbClr val="DADADA"/>
        </a:accent4>
        <a:accent5>
          <a:srgbClr val="AFBFDA"/>
        </a:accent5>
        <a:accent6>
          <a:srgbClr val="001225"/>
        </a:accent6>
        <a:hlink>
          <a:srgbClr val="33CCCC"/>
        </a:hlink>
        <a:folHlink>
          <a:srgbClr val="96B9D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6">
        <a:dk1>
          <a:srgbClr val="000000"/>
        </a:dk1>
        <a:lt1>
          <a:srgbClr val="FFFFFF"/>
        </a:lt1>
        <a:dk2>
          <a:srgbClr val="440044"/>
        </a:dk2>
        <a:lt2>
          <a:srgbClr val="491D49"/>
        </a:lt2>
        <a:accent1>
          <a:srgbClr val="9D9DBD"/>
        </a:accent1>
        <a:accent2>
          <a:srgbClr val="14213C"/>
        </a:accent2>
        <a:accent3>
          <a:srgbClr val="FFFFFF"/>
        </a:accent3>
        <a:accent4>
          <a:srgbClr val="000000"/>
        </a:accent4>
        <a:accent5>
          <a:srgbClr val="CCCCDB"/>
        </a:accent5>
        <a:accent6>
          <a:srgbClr val="111D35"/>
        </a:accent6>
        <a:hlink>
          <a:srgbClr val="666699"/>
        </a:hlink>
        <a:folHlink>
          <a:srgbClr val="DBDBF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7">
        <a:dk1>
          <a:srgbClr val="000000"/>
        </a:dk1>
        <a:lt1>
          <a:srgbClr val="FFFFFF"/>
        </a:lt1>
        <a:dk2>
          <a:srgbClr val="000000"/>
        </a:dk2>
        <a:lt2>
          <a:srgbClr val="001A00"/>
        </a:lt2>
        <a:accent1>
          <a:srgbClr val="339966"/>
        </a:accent1>
        <a:accent2>
          <a:srgbClr val="003300"/>
        </a:accent2>
        <a:accent3>
          <a:srgbClr val="FFFFFF"/>
        </a:accent3>
        <a:accent4>
          <a:srgbClr val="000000"/>
        </a:accent4>
        <a:accent5>
          <a:srgbClr val="ADCAB8"/>
        </a:accent5>
        <a:accent6>
          <a:srgbClr val="002D00"/>
        </a:accent6>
        <a:hlink>
          <a:srgbClr val="FF9933"/>
        </a:hlink>
        <a:folHlink>
          <a:srgbClr val="AFE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8">
        <a:dk1>
          <a:srgbClr val="000000"/>
        </a:dk1>
        <a:lt1>
          <a:srgbClr val="FFFFFF"/>
        </a:lt1>
        <a:dk2>
          <a:srgbClr val="000000"/>
        </a:dk2>
        <a:lt2>
          <a:srgbClr val="FFCC00"/>
        </a:lt2>
        <a:accent1>
          <a:srgbClr val="FF9900"/>
        </a:accent1>
        <a:accent2>
          <a:srgbClr val="D60093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C20085"/>
        </a:accent6>
        <a:hlink>
          <a:srgbClr val="9966FF"/>
        </a:hlink>
        <a:folHlink>
          <a:srgbClr val="80808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9">
        <a:dk1>
          <a:srgbClr val="001932"/>
        </a:dk1>
        <a:lt1>
          <a:srgbClr val="FFFFFF"/>
        </a:lt1>
        <a:dk2>
          <a:srgbClr val="1A6690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BB8C6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FFCDC0"/>
        </a:hlink>
        <a:folHlink>
          <a:srgbClr val="16547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10">
        <a:dk1>
          <a:srgbClr val="000000"/>
        </a:dk1>
        <a:lt1>
          <a:srgbClr val="FFFFFF"/>
        </a:lt1>
        <a:dk2>
          <a:srgbClr val="114663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AB0B7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FFCDC0"/>
        </a:hlink>
        <a:folHlink>
          <a:srgbClr val="16547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11">
        <a:dk1>
          <a:srgbClr val="000000"/>
        </a:dk1>
        <a:lt1>
          <a:srgbClr val="FFFFFF"/>
        </a:lt1>
        <a:dk2>
          <a:srgbClr val="114663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AB0B7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FFBFAD"/>
        </a:hlink>
        <a:folHlink>
          <a:srgbClr val="0E36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12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1B0FF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19FE7"/>
        </a:accent6>
        <a:hlink>
          <a:srgbClr val="0033CC"/>
        </a:hlink>
        <a:folHlink>
          <a:srgbClr val="0E36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13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1B0FF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19FE7"/>
        </a:accent6>
        <a:hlink>
          <a:srgbClr val="003399"/>
        </a:hlink>
        <a:folHlink>
          <a:srgbClr val="0E36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14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1B0FF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19FE7"/>
        </a:accent6>
        <a:hlink>
          <a:srgbClr val="00339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15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09900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08A00"/>
        </a:accent6>
        <a:hlink>
          <a:srgbClr val="00339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12642</TotalTime>
  <Words>561</Words>
  <Application>Microsoft Macintosh PowerPoint</Application>
  <PresentationFormat>Letter Paper (8.5x11 in)</PresentationFormat>
  <Paragraphs>92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Arial Narrow</vt:lpstr>
      <vt:lpstr>Comic Sans MS</vt:lpstr>
      <vt:lpstr>Helvetica</vt:lpstr>
      <vt:lpstr>Tahoma</vt:lpstr>
      <vt:lpstr>Tekton</vt:lpstr>
      <vt:lpstr>Times New Roman</vt:lpstr>
      <vt:lpstr>Wingdings</vt:lpstr>
      <vt:lpstr>Wingdings 2</vt:lpstr>
      <vt:lpstr>proposal</vt:lpstr>
      <vt:lpstr>Revolution III: Explicit Parallelism</vt:lpstr>
      <vt:lpstr>Revolution IV: Heterogeneous Processing</vt:lpstr>
      <vt:lpstr>Cerebras: Wafer-Scale Engine 2</vt:lpstr>
      <vt:lpstr>Technology Trends: Memory Capacity</vt:lpstr>
      <vt:lpstr>Technology Trends: Memory Capacity (Future)</vt:lpstr>
      <vt:lpstr>PowerPoint Presentation</vt:lpstr>
      <vt:lpstr>PowerPoint Presentation</vt:lpstr>
      <vt:lpstr>Don’t Panic</vt:lpstr>
      <vt:lpstr>Course Objectives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subject>CMSC 411</dc:subject>
  <dc:creator>Ergun Simsek</dc:creator>
  <cp:keywords/>
  <dc:description/>
  <cp:lastModifiedBy>Microsoft Office User</cp:lastModifiedBy>
  <cp:revision>450</cp:revision>
  <cp:lastPrinted>2022-09-14T18:02:11Z</cp:lastPrinted>
  <dcterms:created xsi:type="dcterms:W3CDTF">2011-01-10T15:55:17Z</dcterms:created>
  <dcterms:modified xsi:type="dcterms:W3CDTF">2022-10-11T13:48:08Z</dcterms:modified>
  <cp:category/>
</cp:coreProperties>
</file>